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2021/4/26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各位老师大家好，我们是来自华中科技大学的无序分拣一队，我们的项目报告题目是基于</a:t>
            </a:r>
            <a:r>
              <a:rPr lang="en-US" altLang="zh-CN" dirty="0"/>
              <a:t>ROS</a:t>
            </a:r>
            <a:r>
              <a:rPr lang="zh-CN" altLang="en-US" dirty="0"/>
              <a:t>的机械臂分拣平台设计；团队成员包括陆亮亮、盛姜聪、秦一杰和蒋仁杰，指导老师是罗龙君老师和刘智伟老师</a:t>
            </a:r>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我们团队四人均来自华中科技大学人工智能与自动化学院，硕士研究生在读，团队成员的主要研究方向为机械臂控制系统设计，在机械臂控制领域上均有一定的开发基础。</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ROS</a:t>
            </a:r>
            <a:r>
              <a:rPr lang="zh-CN" altLang="en-US" sz="1200" dirty="0">
                <a:latin typeface="微软雅黑" panose="020B0503020204020204" pitchFamily="34" charset="-122"/>
                <a:ea typeface="微软雅黑" panose="020B0503020204020204" pitchFamily="34" charset="-122"/>
              </a:rPr>
              <a:t>是一个开源开放的平台，集成了大量的工具、库、协议，同时又有古月居这样的开源社区平台支持，可以极大地简化机器人平台下的任务创建工作。因此，本次机械臂控制系统也是基于开源</a:t>
            </a:r>
            <a:r>
              <a:rPr lang="en-US" altLang="zh-CN" sz="1200" dirty="0">
                <a:latin typeface="微软雅黑" panose="020B0503020204020204" pitchFamily="34" charset="-122"/>
                <a:ea typeface="微软雅黑" panose="020B0503020204020204" pitchFamily="34" charset="-122"/>
              </a:rPr>
              <a:t>ROS</a:t>
            </a:r>
            <a:r>
              <a:rPr lang="zh-CN" altLang="en-US" sz="1200" dirty="0">
                <a:latin typeface="微软雅黑" panose="020B0503020204020204" pitchFamily="34" charset="-122"/>
                <a:ea typeface="微软雅黑" panose="020B0503020204020204" pitchFamily="34" charset="-122"/>
              </a:rPr>
              <a:t>平台进行软件开发。</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目标检测的传统方法和深度学习方法均存在着各自的不足，其中传统方法多只适用于场景简单的环境，识别精度低，对环境敏感；深度学习方法虽适合复杂环境，但是识别速度慢</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针对机械臂无序分拣系统自主设计一种图像识别算法，主要包括检测与定位两部分：目标检测阶段，使用基于轻量型深度卷积神经网络的检测算法，得到目标的类别和位置信息；在目标定位阶段，通过一系列图像预处理和边缘检测工作，得到校正后的目标定位坐标。</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针对机械臂无序分拣系统自主设计一种图像识别算法，主要包括检测与定位两部分：目标检测阶段，使用基于轻量型深度卷积神经网络的检测算法，得到目标的类别和位置信息；在目标定位阶段，通过一系列图像预处理和边缘检测工作，得到校正后的目标定位坐标。</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针对机械臂无序分拣系统自主设计一种图像识别算法，主要包括检测与定位两部分：目标检测阶段，使用基于轻量型深度卷积神经网络的检测算法，得到目标的类别和位置信息；在目标定位阶段，通过一系列图像预处理和边缘检测工作，得到校正后的目标定位坐标。</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谢谢，我们的报告到此结束，欢迎各位老师批评指正；</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2021/4/26</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2021/4/26</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2021/4/26</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2021/4/26</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2021/4/26</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2021/4/26</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2021/4/26</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4067944" y="2787774"/>
            <a:ext cx="4572000" cy="1022396"/>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11" name="图片 10">
            <a:extLst>
              <a:ext uri="{FF2B5EF4-FFF2-40B4-BE49-F238E27FC236}">
                <a16:creationId xmlns:a16="http://schemas.microsoft.com/office/drawing/2014/main" id="{9B859A84-B885-43EA-8CBD-8D6D05B28D47}"/>
              </a:ext>
            </a:extLst>
          </p:cNvPr>
          <p:cNvPicPr>
            <a:picLocks noChangeAspect="1"/>
          </p:cNvPicPr>
          <p:nvPr/>
        </p:nvPicPr>
        <p:blipFill>
          <a:blip r:embed="rId5"/>
          <a:stretch>
            <a:fillRect/>
          </a:stretch>
        </p:blipFill>
        <p:spPr>
          <a:xfrm>
            <a:off x="2195736" y="2550031"/>
            <a:ext cx="1217439" cy="165618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1077796"/>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熟悉运用机器人操作系统</a:t>
            </a:r>
            <a:r>
              <a:rPr lang="en-US" altLang="zh-CN" sz="1100" dirty="0">
                <a:latin typeface="Arial" panose="020B0604020202020204" pitchFamily="34" charset="0"/>
                <a:ea typeface="微软雅黑" panose="020B0503020204020204" pitchFamily="34" charset="-122"/>
                <a:sym typeface="Wingdings" panose="05000000000000000000" pitchFamily="2" charset="2"/>
              </a:rPr>
              <a:t>ROS</a:t>
            </a:r>
            <a:r>
              <a:rPr lang="zh-CN" altLang="en-US" sz="1100" dirty="0">
                <a:latin typeface="Arial" panose="020B0604020202020204" pitchFamily="34" charset="0"/>
                <a:ea typeface="微软雅黑" panose="020B0503020204020204" pitchFamily="34" charset="-122"/>
                <a:sym typeface="Wingdings" panose="05000000000000000000" pitchFamily="2" charset="2"/>
              </a:rPr>
              <a:t>以及</a:t>
            </a:r>
            <a:r>
              <a:rPr lang="en-US" altLang="zh-CN" sz="1100" dirty="0" err="1">
                <a:latin typeface="Arial" panose="020B0604020202020204" pitchFamily="34" charset="0"/>
                <a:ea typeface="微软雅黑" panose="020B0503020204020204" pitchFamily="34" charset="-122"/>
                <a:sym typeface="Wingdings" panose="05000000000000000000" pitchFamily="2" charset="2"/>
              </a:rPr>
              <a:t>linux</a:t>
            </a:r>
            <a:r>
              <a:rPr lang="zh-CN" altLang="en-US" sz="1100" dirty="0">
                <a:latin typeface="Arial" panose="020B0604020202020204" pitchFamily="34" charset="0"/>
                <a:ea typeface="微软雅黑" panose="020B0503020204020204" pitchFamily="34" charset="-122"/>
                <a:sym typeface="Wingdings" panose="05000000000000000000" pitchFamily="2" charset="2"/>
              </a:rPr>
              <a:t>系统程序开发；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stm32</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RISV-V</a:t>
            </a:r>
            <a:r>
              <a:rPr lang="zh-CN" altLang="en-US" sz="1100" dirty="0">
                <a:latin typeface="Arial" panose="020B0604020202020204" pitchFamily="34" charset="0"/>
                <a:ea typeface="微软雅黑" panose="020B0503020204020204" pitchFamily="34" charset="-122"/>
                <a:sym typeface="Wingdings" panose="05000000000000000000" pitchFamily="2" charset="2"/>
              </a:rPr>
              <a:t>处理器软件开发；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307589"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98948" y="616209"/>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7" y="679620"/>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用机械臂完成无需摆放的物品的识别与分拣工作。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674722" y="3616621"/>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6519073" y="3634161"/>
            <a:ext cx="1386039" cy="1040975"/>
          </a:xfrm>
          <a:prstGeom prst="rect">
            <a:avLst/>
          </a:prstGeom>
        </p:spPr>
      </p:pic>
      <p:pic>
        <p:nvPicPr>
          <p:cNvPr id="30" name="图片 29">
            <a:extLst>
              <a:ext uri="{FF2B5EF4-FFF2-40B4-BE49-F238E27FC236}">
                <a16:creationId xmlns:a16="http://schemas.microsoft.com/office/drawing/2014/main" id="{E0F48360-AD50-4082-877B-110922ECF74C}"/>
              </a:ext>
            </a:extLst>
          </p:cNvPr>
          <p:cNvPicPr/>
          <p:nvPr/>
        </p:nvPicPr>
        <p:blipFill>
          <a:blip r:embed="rId9"/>
          <a:stretch>
            <a:fillRect/>
          </a:stretch>
        </p:blipFill>
        <p:spPr>
          <a:xfrm>
            <a:off x="4956435" y="1538700"/>
            <a:ext cx="2808312" cy="1767489"/>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1000373-2834-45FA-959A-83EEAB9E1C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2703242"/>
            <a:ext cx="3725171" cy="2279531"/>
          </a:xfrm>
          <a:prstGeom prst="rect">
            <a:avLst/>
          </a:prstGeom>
        </p:spPr>
      </p:pic>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33755" y="7934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的全向移动小车开发</a:t>
            </a:r>
            <a:endParaRPr lang="en-US" altLang="zh-CN" sz="1200" dirty="0">
              <a:latin typeface="Arial Unicode MS" panose="020B0604020202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2193FF3-64BE-40E0-83DB-DD969B18B6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671" y="2746444"/>
            <a:ext cx="1748830" cy="1246972"/>
          </a:xfrm>
          <a:prstGeom prst="rect">
            <a:avLst/>
          </a:prstGeom>
        </p:spPr>
      </p:pic>
      <p:sp>
        <p:nvSpPr>
          <p:cNvPr id="22" name="矩形 21">
            <a:extLst>
              <a:ext uri="{FF2B5EF4-FFF2-40B4-BE49-F238E27FC236}">
                <a16:creationId xmlns:a16="http://schemas.microsoft.com/office/drawing/2014/main" id="{90EF0BE3-E638-49BC-8321-4FF0D225E33C}"/>
              </a:ext>
            </a:extLst>
          </p:cNvPr>
          <p:cNvSpPr/>
          <p:nvPr/>
        </p:nvSpPr>
        <p:spPr>
          <a:xfrm>
            <a:off x="218671" y="113285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完成系统底层的嵌入式运动控制设计，速度闭环、</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PS2</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手柄控制；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完成系统底层传感器各接口通信设计，与树莓派直接的数据通信；</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其他辅助测试；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E7F11FD-1A82-4D66-8067-BD6A9E1EA720}"/>
              </a:ext>
            </a:extLst>
          </p:cNvPr>
          <p:cNvSpPr/>
          <p:nvPr/>
        </p:nvSpPr>
        <p:spPr>
          <a:xfrm>
            <a:off x="4211329" y="8132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机械臂双臂协同设计</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4660620" y="1177515"/>
            <a:ext cx="2124373" cy="158562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设计图像识别算法，在</a:t>
            </a:r>
            <a:r>
              <a:rPr lang="en-US" altLang="zh-CN" sz="11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xarm</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机械臂上通过夹爪实现目标分拣；</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双臂协同控制；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4" name="图片 23">
            <a:extLst>
              <a:ext uri="{FF2B5EF4-FFF2-40B4-BE49-F238E27FC236}">
                <a16:creationId xmlns:a16="http://schemas.microsoft.com/office/drawing/2014/main" id="{EB13B67F-9163-43AF-8A92-B6378CE4BAB4}"/>
              </a:ext>
            </a:extLst>
          </p:cNvPr>
          <p:cNvPicPr>
            <a:picLocks noChangeAspect="1"/>
          </p:cNvPicPr>
          <p:nvPr/>
        </p:nvPicPr>
        <p:blipFill>
          <a:blip r:embed="rId5"/>
          <a:stretch>
            <a:fillRect/>
          </a:stretch>
        </p:blipFill>
        <p:spPr>
          <a:xfrm>
            <a:off x="6983368" y="1282101"/>
            <a:ext cx="1643442" cy="1232582"/>
          </a:xfrm>
          <a:prstGeom prst="rect">
            <a:avLst/>
          </a:prstGeom>
        </p:spPr>
      </p:pic>
      <p:pic>
        <p:nvPicPr>
          <p:cNvPr id="29" name="图片 28">
            <a:extLst>
              <a:ext uri="{FF2B5EF4-FFF2-40B4-BE49-F238E27FC236}">
                <a16:creationId xmlns:a16="http://schemas.microsoft.com/office/drawing/2014/main" id="{B75F92CA-81C0-4AB4-90E0-0403A5BD4B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1324" y="2987525"/>
            <a:ext cx="3385203" cy="1969900"/>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61158" y="114338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完成机械臂抓取拉环项目的视觉部分需求，关键点检测与定位；</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设计一款机械臂视觉分拣的上位机，包含相机标定、目标识别、目标抓取功能；</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694315" y="1161955"/>
            <a:ext cx="4572000" cy="56881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功能测试以及部分功能添加；</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主要涉及的协议是</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IEEE802.11</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6173</TotalTime>
  <Words>1089</Words>
  <Application>Microsoft Office PowerPoint</Application>
  <PresentationFormat>全屏显示(16:9)</PresentationFormat>
  <Paragraphs>78</Paragraphs>
  <Slides>8</Slides>
  <Notes>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 Unicode MS</vt:lpstr>
      <vt:lpstr>等线</vt:lpstr>
      <vt:lpstr>宋体</vt:lpstr>
      <vt:lpstr>微软雅黑</vt:lpstr>
      <vt:lpstr>Arial</vt:lpstr>
      <vt:lpstr>Calibri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491</cp:revision>
  <dcterms:created xsi:type="dcterms:W3CDTF">2014-08-23T07:50:08Z</dcterms:created>
  <dcterms:modified xsi:type="dcterms:W3CDTF">2021-04-26T14:15:27Z</dcterms:modified>
</cp:coreProperties>
</file>